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0"/>
  </p:notesMasterIdLst>
  <p:handoutMasterIdLst>
    <p:handoutMasterId r:id="rId11"/>
  </p:handoutMasterIdLst>
  <p:sldIdLst>
    <p:sldId id="301" r:id="rId2"/>
    <p:sldId id="316" r:id="rId3"/>
    <p:sldId id="302" r:id="rId4"/>
    <p:sldId id="305" r:id="rId5"/>
    <p:sldId id="317" r:id="rId6"/>
    <p:sldId id="318" r:id="rId7"/>
    <p:sldId id="319" r:id="rId8"/>
    <p:sldId id="315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BB"/>
    <a:srgbClr val="005493"/>
    <a:srgbClr val="699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 autoAdjust="0"/>
    <p:restoredTop sz="86485"/>
  </p:normalViewPr>
  <p:slideViewPr>
    <p:cSldViewPr snapToGrid="0">
      <p:cViewPr varScale="1">
        <p:scale>
          <a:sx n="75" d="100"/>
          <a:sy n="75" d="100"/>
        </p:scale>
        <p:origin x="119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451364-7D32-5E4A-89E6-681A7FD43FD7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D929E6-6744-B04E-8EF8-A6BF27079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99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BB9B70-781C-8C4D-A465-DD4D09EF471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C1ABFF-977E-7347-86E3-BDF475FA8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8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ABFF-977E-7347-86E3-BDF475FA82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3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ABFF-977E-7347-86E3-BDF475FA8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757" y="1705841"/>
            <a:ext cx="449483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757" y="3352140"/>
            <a:ext cx="4494835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3600">
                <a:solidFill>
                  <a:srgbClr val="387CB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0" name="Rectangle 25"/>
            <p:cNvSpPr/>
            <p:nvPr userDrawn="1"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3" name="Picture 32" descr="BRT-logo-h-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058" y="5936757"/>
            <a:ext cx="4051808" cy="609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00549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00549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387CB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93370"/>
            <a:ext cx="4184035" cy="38807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493370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1491909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068171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1491909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068171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3" name="Rectangle 25"/>
            <p:cNvSpPr/>
            <p:nvPr userDrawn="1"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8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477765"/>
            <a:ext cx="8596668" cy="391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BB6C-851B-46C5-9D25-3339890F8EE3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7C9649-D03E-438C-99D8-65209249E8AA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BRT-logo-h-p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24058" y="5936757"/>
            <a:ext cx="405180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vo" charset="0"/>
          <a:ea typeface="Arvo" charset="0"/>
          <a:cs typeface="Arvo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obrogerstravel.grcoll.co/v2/go/bradenriver2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4904" y="1763572"/>
            <a:ext cx="5074039" cy="1646302"/>
          </a:xfrm>
        </p:spPr>
        <p:txBody>
          <a:bodyPr/>
          <a:lstStyle/>
          <a:p>
            <a:r>
              <a:rPr lang="en-US" dirty="0" smtClean="0"/>
              <a:t>CHICAGO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69757" y="3352140"/>
            <a:ext cx="4834197" cy="1096899"/>
          </a:xfrm>
        </p:spPr>
        <p:txBody>
          <a:bodyPr/>
          <a:lstStyle/>
          <a:p>
            <a:r>
              <a:rPr lang="en-US" dirty="0" smtClean="0"/>
              <a:t>MARCH 13-16, 2025</a:t>
            </a:r>
            <a:endParaRPr lang="en-US" dirty="0"/>
          </a:p>
        </p:txBody>
      </p:sp>
      <p:sp>
        <p:nvSpPr>
          <p:cNvPr id="14" name="Rectangle 28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9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Subtitle 6"/>
          <p:cNvSpPr txBox="1">
            <a:spLocks/>
          </p:cNvSpPr>
          <p:nvPr/>
        </p:nvSpPr>
        <p:spPr>
          <a:xfrm>
            <a:off x="186275" y="608942"/>
            <a:ext cx="5217679" cy="1212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3600" kern="1200">
                <a:solidFill>
                  <a:srgbClr val="387CBB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BRADEN RIVER HIGH SCHOOL BAND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054" t="157" b="157"/>
          <a:stretch/>
        </p:blipFill>
        <p:spPr>
          <a:xfrm>
            <a:off x="5465295" y="0"/>
            <a:ext cx="672352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8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BRT: Since 1981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Founded and owned by a band director</a:t>
            </a:r>
          </a:p>
          <a:p>
            <a:r>
              <a:rPr lang="en-US" dirty="0" smtClean="0"/>
              <a:t>Carried over 650,000 travelers in over 8,000 trips</a:t>
            </a:r>
          </a:p>
          <a:p>
            <a:r>
              <a:rPr lang="en-US" dirty="0" smtClean="0"/>
              <a:t>Disney Youth Programs </a:t>
            </a:r>
            <a:r>
              <a:rPr lang="en-US" dirty="0" err="1" smtClean="0"/>
              <a:t>PremEar</a:t>
            </a:r>
            <a:r>
              <a:rPr lang="en-US" dirty="0" smtClean="0"/>
              <a:t> Travel Planner</a:t>
            </a:r>
          </a:p>
          <a:p>
            <a:r>
              <a:rPr lang="en-US" dirty="0" smtClean="0"/>
              <a:t>The top producer for Disney Performing Arts </a:t>
            </a:r>
            <a:r>
              <a:rPr lang="en-US" dirty="0" err="1" smtClean="0"/>
              <a:t>OnStage</a:t>
            </a:r>
            <a:r>
              <a:rPr lang="en-US" dirty="0" smtClean="0"/>
              <a:t> programs at the Walt Disney World® Resort</a:t>
            </a:r>
          </a:p>
          <a:p>
            <a:r>
              <a:rPr lang="en-US" dirty="0" smtClean="0"/>
              <a:t>Recipient of Disney’s prestigious Partners Award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of the Student &amp; Youth Travel Association and the National Tour Association</a:t>
            </a:r>
          </a:p>
          <a:p>
            <a:r>
              <a:rPr lang="en-US" dirty="0"/>
              <a:t>Sponsor of the Illinois Music Education Association, the National Band Association, the American Choral Directors Association, among others</a:t>
            </a:r>
          </a:p>
          <a:p>
            <a:r>
              <a:rPr lang="en-US" dirty="0"/>
              <a:t>Corporate sponsor of the Make-A-Wish </a:t>
            </a:r>
            <a:r>
              <a:rPr lang="en-US" dirty="0" smtClean="0"/>
              <a:t>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78496" cy="816864"/>
          </a:xfrm>
        </p:spPr>
        <p:txBody>
          <a:bodyPr>
            <a:normAutofit/>
          </a:bodyPr>
          <a:lstStyle/>
          <a:p>
            <a:r>
              <a:rPr lang="en-US" dirty="0" smtClean="0"/>
              <a:t>Itinerary Highlights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3" y="1292055"/>
            <a:ext cx="3525617" cy="2314527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964" y="453837"/>
            <a:ext cx="4481033" cy="298735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84" y="3771972"/>
            <a:ext cx="5270492" cy="195020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05" y="3661519"/>
            <a:ext cx="4469194" cy="2985281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725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 Inclusions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7294" y="1426463"/>
            <a:ext cx="9560949" cy="43747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Round-Trip Airfare (based on $600 airfare), Luggage Tags, Company Representative for </a:t>
            </a:r>
            <a:r>
              <a:rPr lang="en-US" smtClean="0"/>
              <a:t>airport check-in</a:t>
            </a:r>
            <a:endParaRPr lang="en-US" dirty="0" smtClean="0"/>
          </a:p>
          <a:p>
            <a:r>
              <a:rPr lang="en-US" dirty="0" smtClean="0"/>
              <a:t>2-56 passenger motor coaches in Chicago, gratuities and accommodations for motor coach drivers</a:t>
            </a:r>
          </a:p>
          <a:p>
            <a:r>
              <a:rPr lang="en-US" dirty="0"/>
              <a:t>3</a:t>
            </a:r>
            <a:r>
              <a:rPr lang="en-US" dirty="0" smtClean="0"/>
              <a:t> nights’ accommodations at Crowne Plaza Burr Ridge; Breakfasts at hotel</a:t>
            </a:r>
          </a:p>
          <a:p>
            <a:r>
              <a:rPr lang="en-US" dirty="0"/>
              <a:t>2</a:t>
            </a:r>
            <a:r>
              <a:rPr lang="en-US" dirty="0" smtClean="0"/>
              <a:t> Dedicated overnight security chaperones</a:t>
            </a:r>
          </a:p>
          <a:p>
            <a:r>
              <a:rPr lang="en-US" dirty="0" smtClean="0"/>
              <a:t>Group Meals at Ed </a:t>
            </a:r>
            <a:r>
              <a:rPr lang="en-US" dirty="0" err="1" smtClean="0"/>
              <a:t>Debevic’s</a:t>
            </a:r>
            <a:r>
              <a:rPr lang="en-US" dirty="0" smtClean="0"/>
              <a:t>, Giordano’s, Pinstripes, meal voucher at Navy Pier, and boxed lunch on parade day</a:t>
            </a:r>
          </a:p>
          <a:p>
            <a:r>
              <a:rPr lang="en-US" dirty="0" smtClean="0"/>
              <a:t>Admission to 360 Chicago and Tilt, Pinstripes bowling, Museum of Science and Industry</a:t>
            </a:r>
          </a:p>
          <a:p>
            <a:r>
              <a:rPr lang="en-US" dirty="0" smtClean="0"/>
              <a:t>Excursions to Magnificent Mile, Millennium Park, Navy Pier</a:t>
            </a:r>
          </a:p>
          <a:p>
            <a:r>
              <a:rPr lang="en-US" dirty="0" smtClean="0"/>
              <a:t>Ticket to Blue Man Group</a:t>
            </a:r>
          </a:p>
          <a:p>
            <a:r>
              <a:rPr lang="en-US" dirty="0" smtClean="0"/>
              <a:t>Performance in the St. Patrick’s Day Parade (based on application and acceptance)</a:t>
            </a:r>
          </a:p>
          <a:p>
            <a:r>
              <a:rPr lang="en-US" dirty="0" smtClean="0"/>
              <a:t>Onsite Company Tour Director, All Gratuities throughout the Tour</a:t>
            </a:r>
          </a:p>
          <a:p>
            <a:r>
              <a:rPr lang="en-US" dirty="0" smtClean="0"/>
              <a:t>BRT Video Souvenir &amp; Tracking/Messaging App</a:t>
            </a:r>
          </a:p>
          <a:p>
            <a:r>
              <a:rPr lang="en-US" dirty="0" smtClean="0"/>
              <a:t>BRT Drawstring Bag for every participant</a:t>
            </a:r>
          </a:p>
          <a:p>
            <a:r>
              <a:rPr lang="en-US" dirty="0" smtClean="0"/>
              <a:t>BRT Payments – Online Payment System</a:t>
            </a:r>
          </a:p>
        </p:txBody>
      </p:sp>
    </p:spTree>
    <p:extLst>
      <p:ext uri="{BB962C8B-B14F-4D97-AF65-F5344CB8AC3E}">
        <p14:creationId xmlns:p14="http://schemas.microsoft.com/office/powerpoint/2010/main" val="31097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23866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Estimated Trip Cost &amp; Payment Schedule –</a:t>
            </a:r>
            <a:br>
              <a:rPr lang="en-US" dirty="0"/>
            </a:br>
            <a:r>
              <a:rPr lang="en-US" sz="2000" dirty="0"/>
              <a:t>**Final Trip Cost depends on number of </a:t>
            </a:r>
            <a:r>
              <a:rPr lang="en-US" sz="2000" dirty="0" smtClean="0"/>
              <a:t>travelers and cost of airfare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91509"/>
              </p:ext>
            </p:extLst>
          </p:nvPr>
        </p:nvGraphicFramePr>
        <p:xfrm>
          <a:off x="877004" y="1621771"/>
          <a:ext cx="3300404" cy="3011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3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Participant Type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Occupancy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Student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(90-99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participants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$</a:t>
                      </a:r>
                      <a:r>
                        <a:rPr lang="en-US" sz="1400" b="1" dirty="0" smtClean="0">
                          <a:effectLst/>
                        </a:rPr>
                        <a:t>1,565</a:t>
                      </a:r>
                      <a:r>
                        <a:rPr lang="en-US" sz="1400" dirty="0" smtClean="0">
                          <a:effectLst/>
                        </a:rPr>
                        <a:t/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(</a:t>
                      </a:r>
                      <a:r>
                        <a:rPr lang="en-US" sz="1400" dirty="0">
                          <a:effectLst/>
                        </a:rPr>
                        <a:t>all students in </a:t>
                      </a:r>
                      <a:r>
                        <a:rPr lang="en-US" sz="1400" dirty="0" smtClean="0">
                          <a:effectLst/>
                        </a:rPr>
                        <a:t>quad </a:t>
                      </a:r>
                      <a:r>
                        <a:rPr lang="en-US" sz="1400" dirty="0">
                          <a:effectLst/>
                        </a:rPr>
                        <a:t>occupancy)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Chaperone*</a:t>
                      </a:r>
                      <a:endParaRPr lang="en-US" sz="18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</a:t>
                      </a:r>
                      <a:r>
                        <a:rPr lang="en-US" sz="1400" dirty="0" smtClean="0">
                          <a:effectLst/>
                        </a:rPr>
                        <a:t>1,685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</a:rPr>
                        <a:t>(double)</a:t>
                      </a:r>
                      <a:r>
                        <a:rPr lang="en-US" sz="1400" dirty="0" smtClean="0">
                          <a:effectLst/>
                        </a:rPr>
                        <a:t/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$1,935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</a:rPr>
                        <a:t>(single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77691"/>
              </p:ext>
            </p:extLst>
          </p:nvPr>
        </p:nvGraphicFramePr>
        <p:xfrm>
          <a:off x="4379391" y="1621771"/>
          <a:ext cx="6912497" cy="3666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Payment Details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Due Date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Amount Due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</a:rPr>
                        <a:t>Registration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</a:rPr>
                        <a:t>July 31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No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</a:rPr>
                        <a:t> money due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</a:rPr>
                        <a:t>Deposit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</a:rPr>
                        <a:t>August 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</a:t>
                      </a:r>
                      <a:r>
                        <a:rPr lang="en-US" sz="1400" dirty="0" smtClean="0">
                          <a:effectLst/>
                        </a:rPr>
                        <a:t>175 </a:t>
                      </a:r>
                      <a:r>
                        <a:rPr lang="en-US" sz="1400" dirty="0">
                          <a:effectLst/>
                        </a:rPr>
                        <a:t>per </a:t>
                      </a:r>
                      <a:r>
                        <a:rPr lang="en-US" sz="1400" dirty="0" smtClean="0">
                          <a:effectLst/>
                        </a:rPr>
                        <a:t>traveler plus optional trip</a:t>
                      </a:r>
                      <a:r>
                        <a:rPr lang="en-US" sz="1400" baseline="0" dirty="0" smtClean="0">
                          <a:effectLst/>
                        </a:rPr>
                        <a:t> protection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r>
                        <a:rPr lang="en-US" sz="1800" baseline="30000" dirty="0" smtClean="0">
                          <a:effectLst/>
                        </a:rPr>
                        <a:t>nd</a:t>
                      </a:r>
                      <a:r>
                        <a:rPr lang="en-US" sz="1800" dirty="0" smtClean="0">
                          <a:effectLst/>
                        </a:rPr>
                        <a:t> Payment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</a:rPr>
                        <a:t>September 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$280 </a:t>
                      </a:r>
                      <a:r>
                        <a:rPr lang="en-US" sz="1400" dirty="0">
                          <a:effectLst/>
                        </a:rPr>
                        <a:t>per traveler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</a:rPr>
                        <a:t>3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+mn-ea"/>
                        </a:rPr>
                        <a:t>rd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</a:rPr>
                        <a:t> Payment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</a:rPr>
                        <a:t>October 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$280 </a:t>
                      </a:r>
                      <a:r>
                        <a:rPr lang="en-US" sz="1400" dirty="0" smtClean="0">
                          <a:effectLst/>
                        </a:rPr>
                        <a:t>per traveler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</a:rPr>
                        <a:t>4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+mn-ea"/>
                        </a:rPr>
                        <a:t>th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</a:rPr>
                        <a:t> Payment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</a:rPr>
                        <a:t>November 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$280 </a:t>
                      </a:r>
                      <a:r>
                        <a:rPr lang="en-US" sz="1400" dirty="0" smtClean="0">
                          <a:effectLst/>
                        </a:rPr>
                        <a:t>per traveler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</a:rPr>
                        <a:t>5</a:t>
                      </a:r>
                      <a:r>
                        <a:rPr lang="en-US" sz="1800" baseline="30000" dirty="0" smtClean="0">
                          <a:effectLst/>
                          <a:latin typeface="+mn-lt"/>
                          <a:ea typeface="+mn-ea"/>
                        </a:rPr>
                        <a:t>th</a:t>
                      </a:r>
                      <a:r>
                        <a:rPr lang="en-US" sz="1800" baseline="0" dirty="0" smtClean="0">
                          <a:effectLst/>
                          <a:latin typeface="+mn-lt"/>
                          <a:ea typeface="+mn-ea"/>
                        </a:rPr>
                        <a:t> Payment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</a:rPr>
                        <a:t>January 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$280 </a:t>
                      </a:r>
                      <a:r>
                        <a:rPr lang="en-US" sz="1400" dirty="0" smtClean="0">
                          <a:effectLst/>
                        </a:rPr>
                        <a:t>per traveler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3738832"/>
                  </a:ext>
                </a:extLst>
              </a:tr>
              <a:tr h="456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Final Payment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</a:rPr>
                        <a:t>February 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Remaining Balance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7004" y="4693920"/>
            <a:ext cx="3300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*All chaperones will register as single occupancy. If you have another chaperone you wish to room with, contact your director to be moved into double occupancy.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72784" cy="816864"/>
          </a:xfrm>
        </p:spPr>
        <p:txBody>
          <a:bodyPr>
            <a:normAutofit/>
          </a:bodyPr>
          <a:lstStyle/>
          <a:p>
            <a:r>
              <a:rPr lang="en-US" dirty="0" smtClean="0"/>
              <a:t>BRT Payments – How to Register for the Trip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477764"/>
            <a:ext cx="9647766" cy="45115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Click on the registration link from the registration form handout: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bobrogerstravel.grcoll.co/v2/go/bradenriver25</a:t>
            </a:r>
            <a:r>
              <a:rPr lang="en-US" dirty="0" smtClean="0"/>
              <a:t> - </a:t>
            </a:r>
            <a:r>
              <a:rPr lang="en-US" b="1" dirty="0" smtClean="0"/>
              <a:t>TRIP CODE </a:t>
            </a:r>
            <a:r>
              <a:rPr lang="en-US" b="1" dirty="0" smtClean="0"/>
              <a:t>BRADENRIVER25</a:t>
            </a:r>
            <a:endParaRPr lang="en-US" b="1" dirty="0" smtClean="0"/>
          </a:p>
          <a:p>
            <a:r>
              <a:rPr lang="en-US" dirty="0" smtClean="0"/>
              <a:t>Follow </a:t>
            </a:r>
            <a:r>
              <a:rPr lang="en-US" dirty="0"/>
              <a:t>the steps from the registration form to register. Reserve your spot by entering all information requested in RED and enter a payment method. </a:t>
            </a:r>
            <a:r>
              <a:rPr lang="en-US" b="1" u="sng" dirty="0"/>
              <a:t>*A parent </a:t>
            </a:r>
            <a:r>
              <a:rPr lang="en-US" b="1" u="sng" dirty="0" smtClean="0"/>
              <a:t>must </a:t>
            </a:r>
            <a:r>
              <a:rPr lang="en-US" b="1" u="sng" dirty="0"/>
              <a:t>register their child. </a:t>
            </a:r>
            <a:r>
              <a:rPr lang="en-US" b="1" dirty="0"/>
              <a:t>We will email you along the way – messages may go to spam. Please check your spam folder.</a:t>
            </a:r>
          </a:p>
          <a:p>
            <a:r>
              <a:rPr lang="en-US" b="1" dirty="0"/>
              <a:t>**Complete all the steps (personal &amp; billing information) for your spot to be confirmed (Partial registrations will cause your trip to be cancelled)</a:t>
            </a:r>
          </a:p>
          <a:p>
            <a:r>
              <a:rPr lang="en-US" dirty="0"/>
              <a:t>You can add </a:t>
            </a:r>
            <a:r>
              <a:rPr lang="en-US" b="1" u="sng" dirty="0"/>
              <a:t>Enhanced Trip Protection </a:t>
            </a:r>
            <a:r>
              <a:rPr lang="en-US" dirty="0"/>
              <a:t>through </a:t>
            </a:r>
            <a:r>
              <a:rPr lang="en-US" dirty="0" err="1"/>
              <a:t>TripMate</a:t>
            </a:r>
            <a:r>
              <a:rPr lang="en-US" dirty="0"/>
              <a:t> when you register – </a:t>
            </a:r>
            <a:r>
              <a:rPr lang="en-US" b="1" u="sng" dirty="0"/>
              <a:t>Enhanced Trip Protection</a:t>
            </a:r>
            <a:r>
              <a:rPr lang="en-US" dirty="0"/>
              <a:t> is highly recommended</a:t>
            </a:r>
          </a:p>
          <a:p>
            <a:r>
              <a:rPr lang="en-US" dirty="0"/>
              <a:t>Secure, online payment system</a:t>
            </a:r>
          </a:p>
          <a:p>
            <a:r>
              <a:rPr lang="en-US" dirty="0"/>
              <a:t>Receive reminder prior to each payment, select auto-pay for ease</a:t>
            </a:r>
          </a:p>
          <a:p>
            <a:r>
              <a:rPr lang="en-US" dirty="0"/>
              <a:t>Fund-raising amounts can be easily applied to your account </a:t>
            </a:r>
            <a:r>
              <a:rPr lang="en-US" u="sng" dirty="0"/>
              <a:t>until your account is paid in full</a:t>
            </a:r>
          </a:p>
          <a:p>
            <a:r>
              <a:rPr lang="en-US" u="sng" dirty="0"/>
              <a:t>Estimated Trip Cost will depend on number of </a:t>
            </a:r>
            <a:r>
              <a:rPr lang="en-US" u="sng" dirty="0" smtClean="0"/>
              <a:t>travelers and the final cost of airfare</a:t>
            </a:r>
            <a:r>
              <a:rPr lang="en-US" dirty="0" smtClean="0"/>
              <a:t>. </a:t>
            </a:r>
            <a:r>
              <a:rPr lang="en-US" dirty="0"/>
              <a:t>The more people that go, the lower the cost will be</a:t>
            </a:r>
            <a:r>
              <a:rPr lang="en-US" dirty="0" smtClean="0"/>
              <a:t>! (If fewer than </a:t>
            </a:r>
            <a:r>
              <a:rPr lang="en-US" dirty="0" smtClean="0"/>
              <a:t>90</a:t>
            </a:r>
            <a:r>
              <a:rPr lang="en-US" dirty="0" smtClean="0"/>
              <a:t> </a:t>
            </a:r>
            <a:r>
              <a:rPr lang="en-US" dirty="0" smtClean="0"/>
              <a:t>attend, the cost could increase)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955033" cy="816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Enhanced (Cancel-For-Any-Reason) Trip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1477764"/>
            <a:ext cx="5913965" cy="4336295"/>
          </a:xfrm>
        </p:spPr>
        <p:txBody>
          <a:bodyPr>
            <a:normAutofit/>
          </a:bodyPr>
          <a:lstStyle/>
          <a:p>
            <a:r>
              <a:rPr lang="en-US" u="sng" dirty="0"/>
              <a:t>Enhanced Trip Protection </a:t>
            </a:r>
            <a:r>
              <a:rPr lang="en-US" dirty="0"/>
              <a:t>is highly recommended and can be added when you register for the trip.</a:t>
            </a:r>
          </a:p>
          <a:p>
            <a:r>
              <a:rPr lang="en-US" dirty="0"/>
              <a:t>See flyer for coverage details.</a:t>
            </a:r>
          </a:p>
          <a:p>
            <a:r>
              <a:rPr lang="en-US" dirty="0"/>
              <a:t>As part of your trip registration, you will choose Standard Protection, Enhanced Protection, or decline protection.</a:t>
            </a:r>
          </a:p>
          <a:p>
            <a:r>
              <a:rPr lang="en-US" dirty="0"/>
              <a:t>Your insurance premium will be charged when you make your trip deposit.</a:t>
            </a:r>
          </a:p>
          <a:p>
            <a:r>
              <a:rPr lang="en-US" dirty="0"/>
              <a:t>If you want to add Enhanced Trip Protection later, you can log into your account up to </a:t>
            </a:r>
            <a:r>
              <a:rPr lang="en-US" b="1" u="sng" dirty="0"/>
              <a:t>14 days after your deposit </a:t>
            </a:r>
            <a:r>
              <a:rPr lang="en-US" dirty="0"/>
              <a:t>to add it.</a:t>
            </a:r>
          </a:p>
          <a:p>
            <a:r>
              <a:rPr lang="en-US" dirty="0"/>
              <a:t>Questions? A licensed insurance agent can help you when you call the number on the flyer - (844) 777-6856</a:t>
            </a:r>
          </a:p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80" y="1304543"/>
            <a:ext cx="5110079" cy="529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Files You Will Receive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Itinerary</a:t>
            </a:r>
          </a:p>
          <a:p>
            <a:r>
              <a:rPr lang="en-US" dirty="0" err="1" smtClean="0"/>
              <a:t>TripMate</a:t>
            </a:r>
            <a:r>
              <a:rPr lang="en-US" dirty="0" smtClean="0"/>
              <a:t> Insurance Flyer</a:t>
            </a:r>
          </a:p>
          <a:p>
            <a:r>
              <a:rPr lang="en-US" dirty="0" smtClean="0"/>
              <a:t>Registration Form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 online and reserve your spot tonight!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80" y="1591515"/>
            <a:ext cx="5910040" cy="37125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971877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7">
      <a:dk1>
        <a:srgbClr val="072E6C"/>
      </a:dk1>
      <a:lt1>
        <a:srgbClr val="FFFFFF"/>
      </a:lt1>
      <a:dk2>
        <a:srgbClr val="072E6C"/>
      </a:dk2>
      <a:lt2>
        <a:srgbClr val="ACCBF9"/>
      </a:lt2>
      <a:accent1>
        <a:srgbClr val="387BBB"/>
      </a:accent1>
      <a:accent2>
        <a:srgbClr val="6D2987"/>
      </a:accent2>
      <a:accent3>
        <a:srgbClr val="69208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3075</TotalTime>
  <Words>720</Words>
  <Application>Microsoft Office PowerPoint</Application>
  <PresentationFormat>Widescreen</PresentationFormat>
  <Paragraphs>85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Arvo</vt:lpstr>
      <vt:lpstr>Calibri</vt:lpstr>
      <vt:lpstr>Franklin Gothic Book</vt:lpstr>
      <vt:lpstr>MS Mincho</vt:lpstr>
      <vt:lpstr>Times New Roman</vt:lpstr>
      <vt:lpstr>Wingdings 3</vt:lpstr>
      <vt:lpstr>Facet</vt:lpstr>
      <vt:lpstr>CHICAGO</vt:lpstr>
      <vt:lpstr>BRT: Since 1981</vt:lpstr>
      <vt:lpstr>Itinerary Highlights</vt:lpstr>
      <vt:lpstr>Trip Inclusions</vt:lpstr>
      <vt:lpstr>Estimated Trip Cost &amp; Payment Schedule – **Final Trip Cost depends on number of travelers and cost of airfare</vt:lpstr>
      <vt:lpstr>BRT Payments – How to Register for the Trip</vt:lpstr>
      <vt:lpstr>Enhanced (Cancel-For-Any-Reason) Trip Protection</vt:lpstr>
      <vt:lpstr>Files You Will Receive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Hamilton</dc:creator>
  <cp:lastModifiedBy>Terri Jo Fox</cp:lastModifiedBy>
  <cp:revision>172</cp:revision>
  <cp:lastPrinted>2019-08-18T19:23:37Z</cp:lastPrinted>
  <dcterms:created xsi:type="dcterms:W3CDTF">2016-08-10T16:13:28Z</dcterms:created>
  <dcterms:modified xsi:type="dcterms:W3CDTF">2024-07-03T20:22:01Z</dcterms:modified>
</cp:coreProperties>
</file>